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2" r:id="rId3"/>
    <p:sldId id="263" r:id="rId4"/>
    <p:sldId id="264" r:id="rId5"/>
    <p:sldId id="282" r:id="rId6"/>
    <p:sldId id="266" r:id="rId7"/>
    <p:sldId id="267" r:id="rId8"/>
    <p:sldId id="284" r:id="rId9"/>
    <p:sldId id="277" r:id="rId10"/>
    <p:sldId id="278" r:id="rId11"/>
    <p:sldId id="268" r:id="rId12"/>
    <p:sldId id="269" r:id="rId13"/>
    <p:sldId id="270" r:id="rId14"/>
    <p:sldId id="286" r:id="rId15"/>
    <p:sldId id="285" r:id="rId16"/>
    <p:sldId id="290" r:id="rId17"/>
    <p:sldId id="280" r:id="rId18"/>
    <p:sldId id="279" r:id="rId19"/>
    <p:sldId id="260" r:id="rId20"/>
    <p:sldId id="29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6467"/>
    <a:srgbClr val="424242"/>
    <a:srgbClr val="808080"/>
    <a:srgbClr val="44C8F5"/>
    <a:srgbClr val="D9D9D9"/>
    <a:srgbClr val="CCCC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80" autoAdjust="0"/>
  </p:normalViewPr>
  <p:slideViewPr>
    <p:cSldViewPr snapToGrid="0" snapToObjects="1">
      <p:cViewPr>
        <p:scale>
          <a:sx n="108" d="100"/>
          <a:sy n="108" d="100"/>
        </p:scale>
        <p:origin x="-3160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E1F4-A23E-6B45-BC87-E0904C355886}" type="datetime1">
              <a:rPr lang="en-CA" smtClean="0"/>
              <a:pPr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57F-4196-2047-806F-F4AC59187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B2DE-18AC-A441-8B35-59AB60F62F53}" type="datetime1">
              <a:rPr lang="en-CA" smtClean="0"/>
              <a:pPr/>
              <a:t>10/25/12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14C3-DFEA-394E-8C10-7B30CDF63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7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4C8F5"/>
                </a:solidFill>
                <a:latin typeface="Gotham ExtraLigh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790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136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C8F5"/>
              </a:buClr>
              <a:buSzTx/>
              <a:buFont typeface="Arial"/>
              <a:buChar char="•"/>
              <a:tabLst/>
              <a:defRPr sz="2800" baseline="0">
                <a:solidFill>
                  <a:schemeClr val="tx1">
                    <a:tint val="75000"/>
                  </a:schemeClr>
                </a:solidFill>
                <a:effectLst/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</a:p>
          <a:p>
            <a:r>
              <a:rPr lang="en-CA" dirty="0" smtClean="0"/>
              <a:t>Click to edit Master subtitle style</a:t>
            </a:r>
            <a:endParaRPr lang="en-US" dirty="0" smtClean="0"/>
          </a:p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3358"/>
            <a:ext cx="9143999" cy="554641"/>
          </a:xfrm>
          <a:prstGeom prst="rect">
            <a:avLst/>
          </a:prstGeom>
          <a:solidFill>
            <a:srgbClr val="6364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ointslogo_horizont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0" y="6126163"/>
            <a:ext cx="1787746" cy="60193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9124" y="682110"/>
            <a:ext cx="8229600" cy="12573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44C8F5"/>
                </a:solidFill>
                <a:latin typeface="Gotham ExtraLight"/>
              </a:defRPr>
            </a:lvl1pPr>
          </a:lstStyle>
          <a:p>
            <a:r>
              <a:rPr lang="en-CA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50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573" y="345496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C8F5"/>
              </a:buClr>
              <a:buSzTx/>
              <a:buFont typeface="Arial"/>
              <a:buChar char="•"/>
              <a:tabLst/>
              <a:defRPr sz="2800" baseline="0">
                <a:solidFill>
                  <a:schemeClr val="tx1">
                    <a:tint val="75000"/>
                  </a:schemeClr>
                </a:solidFill>
                <a:effectLst/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</a:p>
          <a:p>
            <a:r>
              <a:rPr lang="en-CA" dirty="0" smtClean="0"/>
              <a:t>Click to edit Master subtitle style</a:t>
            </a:r>
            <a:endParaRPr lang="en-US" dirty="0" smtClean="0"/>
          </a:p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3358"/>
            <a:ext cx="9143999" cy="554641"/>
          </a:xfrm>
          <a:prstGeom prst="rect">
            <a:avLst/>
          </a:prstGeom>
          <a:solidFill>
            <a:srgbClr val="6364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ointslogo_horizont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0" y="6126163"/>
            <a:ext cx="1787746" cy="60193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9124" y="682110"/>
            <a:ext cx="8229600" cy="12573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44C8F5"/>
                </a:solidFill>
                <a:latin typeface="Gotham ExtraLight"/>
              </a:defRPr>
            </a:lvl1pPr>
          </a:lstStyle>
          <a:p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84189" y="2389205"/>
            <a:ext cx="7016750" cy="512763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pPr marL="0" indent="0">
              <a:buFontTx/>
              <a:buNone/>
            </a:pPr>
            <a:r>
              <a:rPr lang="en-CA" sz="2400" b="1" i="0" dirty="0" smtClean="0">
                <a:solidFill>
                  <a:srgbClr val="636467"/>
                </a:solidFill>
                <a:latin typeface="Gotham Bold"/>
              </a:rPr>
              <a:t>Click to edit Sub title</a:t>
            </a:r>
            <a:endParaRPr lang="en-US" sz="2400" b="1" i="0" dirty="0">
              <a:solidFill>
                <a:srgbClr val="636467"/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1719877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chemeClr val="bg1">
                <a:tint val="80000"/>
                <a:satMod val="300000"/>
              </a:schemeClr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5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intslogo2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00" y="-64703"/>
            <a:ext cx="5400631" cy="7715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082" y="2306880"/>
            <a:ext cx="4820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ExtraLight"/>
              </a:rPr>
              <a:t>Increase </a:t>
            </a:r>
            <a:r>
              <a:rPr lang="en-US" sz="4000" dirty="0">
                <a:solidFill>
                  <a:schemeClr val="bg1"/>
                </a:solidFill>
                <a:latin typeface="Gotham ExtraLight"/>
              </a:rPr>
              <a:t>sales </a:t>
            </a:r>
            <a:endParaRPr lang="en-US" sz="4000" dirty="0" smtClean="0">
              <a:solidFill>
                <a:schemeClr val="bg1"/>
              </a:solidFill>
              <a:latin typeface="Gotham ExtraLight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Gotham ExtraLight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Gotham ExtraLight"/>
              </a:rPr>
              <a:t>drive growth with a unique new </a:t>
            </a:r>
            <a:r>
              <a:rPr lang="en-US" sz="4000" dirty="0" smtClean="0">
                <a:solidFill>
                  <a:schemeClr val="bg1"/>
                </a:solidFill>
                <a:latin typeface="Gotham ExtraLight"/>
              </a:rPr>
              <a:t>incentive program</a:t>
            </a:r>
            <a:endParaRPr lang="en-US" sz="4000" dirty="0">
              <a:solidFill>
                <a:schemeClr val="bg1"/>
              </a:solidFill>
              <a:latin typeface="Gotham Extra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6082" y="1542143"/>
            <a:ext cx="511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otham ExtraLight"/>
              </a:rPr>
              <a:t>Introducing Points.com for </a:t>
            </a:r>
            <a:r>
              <a:rPr lang="en-US" sz="2000" dirty="0" err="1" smtClean="0">
                <a:solidFill>
                  <a:schemeClr val="bg1"/>
                </a:solidFill>
                <a:latin typeface="Gotham ExtraLight"/>
              </a:rPr>
              <a:t>Magento</a:t>
            </a:r>
            <a:endParaRPr lang="en-US" sz="2000" dirty="0" smtClean="0">
              <a:solidFill>
                <a:schemeClr val="bg1"/>
              </a:solidFill>
              <a:latin typeface="Gotham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513289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2726" y="2470000"/>
            <a:ext cx="8150346" cy="33706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Increase sales by 20% or more</a:t>
            </a:r>
          </a:p>
          <a:p>
            <a:pPr lvl="0"/>
            <a:r>
              <a:rPr lang="en-US" dirty="0"/>
              <a:t>Generate return visits by offering rewards in the programs your customers want, from some of the biggest loyalty programs in the world</a:t>
            </a:r>
          </a:p>
          <a:p>
            <a:pPr lvl="0"/>
            <a:r>
              <a:rPr lang="en-US" dirty="0"/>
              <a:t>Exercise complete control and flexibility over how the program operates</a:t>
            </a:r>
          </a:p>
          <a:p>
            <a:pPr lvl="0"/>
            <a:r>
              <a:rPr lang="en-US" dirty="0"/>
              <a:t>Boost your brand through association with world-renowned loyalty brands</a:t>
            </a:r>
          </a:p>
          <a:p>
            <a:pPr lvl="0"/>
            <a:r>
              <a:rPr lang="en-US" dirty="0"/>
              <a:t>Gain market exposure through </a:t>
            </a:r>
            <a:r>
              <a:rPr lang="en-US" dirty="0" err="1"/>
              <a:t>Points.com’s</a:t>
            </a:r>
            <a:r>
              <a:rPr lang="en-US" dirty="0"/>
              <a:t> 3.1 million members</a:t>
            </a:r>
          </a:p>
          <a:p>
            <a:pPr lvl="0"/>
            <a:r>
              <a:rPr lang="en-US" dirty="0"/>
              <a:t>Enjoy the simplicity of no extra accounting or financial tracking requirements for the points/miles distributed to your customers</a:t>
            </a:r>
          </a:p>
          <a:p>
            <a:pPr lvl="0"/>
            <a:r>
              <a:rPr lang="en-US" dirty="0"/>
              <a:t>Use technology that is powering over 1,250 merchants’ loyalty programs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66" y="682110"/>
            <a:ext cx="8456123" cy="1257300"/>
          </a:xfrm>
        </p:spPr>
        <p:txBody>
          <a:bodyPr/>
          <a:lstStyle/>
          <a:p>
            <a:r>
              <a:rPr lang="en-US" sz="3600" dirty="0"/>
              <a:t>In addition to the ease of set up</a:t>
            </a:r>
            <a:r>
              <a:rPr lang="en-US" sz="3600" dirty="0" smtClean="0"/>
              <a:t>, with </a:t>
            </a:r>
            <a:r>
              <a:rPr lang="en-US" sz="3600" dirty="0" err="1"/>
              <a:t>Points.com</a:t>
            </a:r>
            <a:r>
              <a:rPr lang="en-US" sz="3600" dirty="0"/>
              <a:t> for </a:t>
            </a:r>
            <a:r>
              <a:rPr lang="en-US" sz="3600" dirty="0" err="1"/>
              <a:t>Magento</a:t>
            </a:r>
            <a:r>
              <a:rPr lang="en-US" sz="3600" dirty="0"/>
              <a:t>, you can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9791" y="2017170"/>
            <a:ext cx="8150346" cy="1588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304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50" y="2857500"/>
            <a:ext cx="8639660" cy="1143000"/>
          </a:xfrm>
        </p:spPr>
        <p:txBody>
          <a:bodyPr/>
          <a:lstStyle/>
          <a:p>
            <a:r>
              <a:rPr lang="en-US" sz="3800" dirty="0"/>
              <a:t>How</a:t>
            </a:r>
            <a:r>
              <a:rPr lang="en-US" sz="3800" dirty="0" smtClean="0"/>
              <a:t> Points.com </a:t>
            </a:r>
            <a:br>
              <a:rPr lang="en-US" sz="3800" dirty="0" smtClean="0"/>
            </a:br>
            <a:r>
              <a:rPr lang="en-US" sz="3800" dirty="0" smtClean="0"/>
              <a:t>for </a:t>
            </a:r>
            <a:r>
              <a:rPr lang="en-US" sz="3800" dirty="0" err="1" smtClean="0"/>
              <a:t>Magento</a:t>
            </a:r>
            <a:r>
              <a:rPr lang="en-US" sz="3800" dirty="0" smtClean="0"/>
              <a:t> works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555003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9124" y="2839162"/>
            <a:ext cx="7868138" cy="2750918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Download and install the </a:t>
            </a:r>
            <a:r>
              <a:rPr lang="en-US" dirty="0" err="1"/>
              <a:t>Points.com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/>
              <a:t>Magento</a:t>
            </a:r>
            <a:r>
              <a:rPr lang="en-US" dirty="0"/>
              <a:t> </a:t>
            </a:r>
            <a:r>
              <a:rPr lang="en-US" dirty="0" smtClean="0"/>
              <a:t>extension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Purchase generic points and miles that can be distributed by any denomination through award </a:t>
            </a:r>
            <a:r>
              <a:rPr lang="en-US" dirty="0" smtClean="0"/>
              <a:t>codes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6932" y="203040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46404" y="284670"/>
            <a:ext cx="7862039" cy="1552922"/>
          </a:xfrm>
        </p:spPr>
        <p:txBody>
          <a:bodyPr/>
          <a:lstStyle/>
          <a:p>
            <a:r>
              <a:rPr lang="en-US" sz="3000" dirty="0">
                <a:latin typeface="Gotham Book" pitchFamily="2" charset="0"/>
              </a:rPr>
              <a:t>Exceptionally easy to set up, Points.com for </a:t>
            </a:r>
            <a:r>
              <a:rPr lang="en-US" sz="3000" dirty="0" err="1">
                <a:latin typeface="Gotham Book" pitchFamily="2" charset="0"/>
              </a:rPr>
              <a:t>Magento</a:t>
            </a:r>
            <a:r>
              <a:rPr lang="en-US" sz="3000" dirty="0">
                <a:latin typeface="Gotham Book" pitchFamily="2" charset="0"/>
              </a:rPr>
              <a:t> is a robust </a:t>
            </a:r>
            <a:r>
              <a:rPr lang="en-US" sz="3000" dirty="0" smtClean="0">
                <a:latin typeface="Gotham Book" pitchFamily="2" charset="0"/>
              </a:rPr>
              <a:t>incentive program </a:t>
            </a:r>
            <a:r>
              <a:rPr lang="en-US" sz="3000" dirty="0">
                <a:latin typeface="Gotham Book" pitchFamily="2" charset="0"/>
              </a:rPr>
              <a:t>unlike any other available.</a:t>
            </a:r>
            <a:br>
              <a:rPr lang="en-US" sz="3000" dirty="0">
                <a:latin typeface="Gotham Book" pitchFamily="2" charset="0"/>
              </a:rPr>
            </a:br>
            <a:endParaRPr lang="en-US" sz="3000" dirty="0"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28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9124" y="2181316"/>
            <a:ext cx="7507298" cy="81216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Choose the actions you want to reward your customers </a:t>
            </a:r>
            <a:r>
              <a:rPr lang="en-US" dirty="0" smtClean="0"/>
              <a:t>for. These </a:t>
            </a:r>
            <a:r>
              <a:rPr lang="en-US" dirty="0"/>
              <a:t>can include</a:t>
            </a:r>
            <a:r>
              <a:rPr lang="en-US" dirty="0" smtClean="0"/>
              <a:t>:</a:t>
            </a:r>
          </a:p>
          <a:p>
            <a:pPr marL="514350" lvl="0" indent="-514350">
              <a:buFont typeface="+mj-lt"/>
              <a:buAutoNum type="arabicPeriod" startAt="3"/>
            </a:pPr>
            <a:endParaRPr lang="en-US" dirty="0"/>
          </a:p>
          <a:p>
            <a:pPr marL="514350" lvl="0" indent="-514350">
              <a:buFont typeface="+mj-lt"/>
              <a:buAutoNum type="arabicPeriod" startAt="3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 startAt="4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404" y="284670"/>
            <a:ext cx="7862039" cy="1552922"/>
          </a:xfrm>
        </p:spPr>
        <p:txBody>
          <a:bodyPr/>
          <a:lstStyle/>
          <a:p>
            <a:r>
              <a:rPr lang="en-US" sz="3000" dirty="0">
                <a:latin typeface="Gotham Book" pitchFamily="2" charset="0"/>
              </a:rPr>
              <a:t>Exceptionally easy to set up, Points.com for </a:t>
            </a:r>
            <a:r>
              <a:rPr lang="en-US" sz="3000" dirty="0" err="1">
                <a:latin typeface="Gotham Book" pitchFamily="2" charset="0"/>
              </a:rPr>
              <a:t>Magento</a:t>
            </a:r>
            <a:r>
              <a:rPr lang="en-US" sz="3000" dirty="0">
                <a:latin typeface="Gotham Book" pitchFamily="2" charset="0"/>
              </a:rPr>
              <a:t> is a robust </a:t>
            </a:r>
            <a:r>
              <a:rPr lang="en-US" sz="3000" dirty="0" smtClean="0">
                <a:latin typeface="Gotham Book" pitchFamily="2" charset="0"/>
              </a:rPr>
              <a:t>incentive program </a:t>
            </a:r>
            <a:r>
              <a:rPr lang="en-US" sz="3000" dirty="0">
                <a:latin typeface="Gotham Book" pitchFamily="2" charset="0"/>
              </a:rPr>
              <a:t>unlike any other available.</a:t>
            </a:r>
            <a:br>
              <a:rPr lang="en-US" sz="3000" dirty="0">
                <a:latin typeface="Gotham Book" pitchFamily="2" charset="0"/>
              </a:rPr>
            </a:br>
            <a:endParaRPr lang="en-US" sz="3000" dirty="0">
              <a:latin typeface="Gotham Book" pitchFamily="2" charset="0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079957" y="3018828"/>
            <a:ext cx="4847058" cy="219973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C8F5"/>
              </a:buClr>
              <a:buSzTx/>
              <a:buFont typeface="Arial"/>
              <a:buChar char="•"/>
              <a:tabLst/>
              <a:defRPr sz="2800" kern="1200" baseline="0">
                <a:solidFill>
                  <a:schemeClr val="tx1">
                    <a:tint val="75000"/>
                  </a:schemeClr>
                </a:solidFill>
                <a:effectLst/>
                <a:latin typeface="Gotham Book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Customer spend</a:t>
            </a:r>
          </a:p>
          <a:p>
            <a:pPr lvl="0"/>
            <a:r>
              <a:rPr lang="en-US" dirty="0"/>
              <a:t>Promotional purchases</a:t>
            </a:r>
          </a:p>
          <a:p>
            <a:pPr lvl="0"/>
            <a:r>
              <a:rPr lang="en-US" dirty="0"/>
              <a:t>Referring other customers</a:t>
            </a:r>
          </a:p>
          <a:p>
            <a:pPr lvl="0"/>
            <a:r>
              <a:rPr lang="en-US" dirty="0"/>
              <a:t>Customer birthdays</a:t>
            </a:r>
          </a:p>
          <a:p>
            <a:pPr lvl="0"/>
            <a:r>
              <a:rPr lang="en-US" dirty="0"/>
              <a:t>Rating and reviewing products</a:t>
            </a:r>
          </a:p>
          <a:p>
            <a:pPr lvl="0"/>
            <a:r>
              <a:rPr lang="en-US" dirty="0"/>
              <a:t>Signing up for emails</a:t>
            </a:r>
          </a:p>
          <a:p>
            <a:pPr lvl="0"/>
            <a:r>
              <a:rPr lang="en-US" dirty="0"/>
              <a:t>Registering for the site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546404" y="5253120"/>
            <a:ext cx="8597596" cy="9072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C8F5"/>
              </a:buClr>
              <a:buSzTx/>
              <a:buFont typeface="Arial"/>
              <a:buChar char="•"/>
              <a:tabLst/>
              <a:defRPr sz="2800" kern="1200" baseline="0">
                <a:solidFill>
                  <a:schemeClr val="tx1">
                    <a:tint val="75000"/>
                  </a:schemeClr>
                </a:solidFill>
                <a:effectLst/>
                <a:latin typeface="Gotham Book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1800" dirty="0"/>
              <a:t>Customers then receive an award code and can decide which loyalty program they would like to deposit their points/miles </a:t>
            </a:r>
            <a:r>
              <a:rPr lang="en-US" sz="1800" dirty="0" smtClean="0"/>
              <a:t>into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6932" y="203040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703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6" y="2542004"/>
            <a:ext cx="8229600" cy="1143000"/>
          </a:xfrm>
        </p:spPr>
        <p:txBody>
          <a:bodyPr/>
          <a:lstStyle/>
          <a:p>
            <a:r>
              <a:rPr lang="en-US" dirty="0" smtClean="0"/>
              <a:t>Points.com for Magento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88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29124" y="721260"/>
            <a:ext cx="8229600" cy="1257300"/>
          </a:xfrm>
        </p:spPr>
        <p:txBody>
          <a:bodyPr/>
          <a:lstStyle/>
          <a:p>
            <a:r>
              <a:rPr lang="en-US" sz="3200" dirty="0" smtClean="0">
                <a:latin typeface="Gotham Book" pitchFamily="2" charset="0"/>
              </a:rPr>
              <a:t>Points.com integrates directly into your existing merchandizing and checkout flow</a:t>
            </a:r>
            <a:endParaRPr lang="en-US" sz="3200" dirty="0">
              <a:latin typeface="Gotham Book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6932" y="197856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42" y="2224454"/>
            <a:ext cx="3383316" cy="26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533" y="3435076"/>
            <a:ext cx="5382175" cy="26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503485" y="3094894"/>
            <a:ext cx="1837592" cy="30501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563558" y="4354909"/>
            <a:ext cx="1837592" cy="30501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921132" y="4826244"/>
            <a:ext cx="1837592" cy="30501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96727" y="4800606"/>
            <a:ext cx="1081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solidFill>
                  <a:srgbClr val="636467"/>
                </a:solidFill>
              </a:rPr>
              <a:t>Product Page</a:t>
            </a:r>
            <a:endParaRPr lang="en-CA" sz="900" dirty="0">
              <a:solidFill>
                <a:srgbClr val="63646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8430" y="3230620"/>
            <a:ext cx="1081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solidFill>
                  <a:srgbClr val="636467"/>
                </a:solidFill>
              </a:rPr>
              <a:t>Checkout Page</a:t>
            </a:r>
            <a:endParaRPr lang="en-CA" sz="900" dirty="0">
              <a:solidFill>
                <a:srgbClr val="63646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29123" y="253358"/>
            <a:ext cx="8477501" cy="1257300"/>
          </a:xfrm>
        </p:spPr>
        <p:txBody>
          <a:bodyPr/>
          <a:lstStyle/>
          <a:p>
            <a:r>
              <a:rPr lang="en-US" sz="3200" dirty="0" smtClean="0">
                <a:latin typeface="Gotham Book" pitchFamily="2" charset="0"/>
              </a:rPr>
              <a:t>Redemption is simple and automated – an auto e-mail is sent to the purchaser and they choose their favorite loyalty program</a:t>
            </a:r>
            <a:endParaRPr lang="en-US" sz="3200" dirty="0">
              <a:latin typeface="Gotham Book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6932" y="197856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686" y="3208435"/>
            <a:ext cx="5240939" cy="15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78" y="2233245"/>
            <a:ext cx="2393935" cy="38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769577" y="3798277"/>
            <a:ext cx="773723" cy="3516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00"/>
            <a:ext cx="8229600" cy="1143000"/>
          </a:xfrm>
        </p:spPr>
        <p:txBody>
          <a:bodyPr/>
          <a:lstStyle/>
          <a:p>
            <a:r>
              <a:rPr lang="en-US" dirty="0"/>
              <a:t>Marketing Opportunities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Merchants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213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791" y="2963961"/>
            <a:ext cx="6827437" cy="225607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Placement on the </a:t>
            </a:r>
            <a:r>
              <a:rPr lang="en-US" dirty="0" err="1"/>
              <a:t>Points.com</a:t>
            </a:r>
            <a:r>
              <a:rPr lang="en-US" dirty="0"/>
              <a:t> Earn Opportunities feed on the </a:t>
            </a:r>
            <a:r>
              <a:rPr lang="en-US" dirty="0" err="1"/>
              <a:t>Points.com</a:t>
            </a:r>
            <a:r>
              <a:rPr lang="en-US" dirty="0"/>
              <a:t> homepage</a:t>
            </a:r>
          </a:p>
          <a:p>
            <a:pPr lvl="0"/>
            <a:r>
              <a:rPr lang="en-US" dirty="0"/>
              <a:t>Positioned on the </a:t>
            </a:r>
            <a:r>
              <a:rPr lang="en-US" dirty="0" err="1"/>
              <a:t>Points.com</a:t>
            </a:r>
            <a:r>
              <a:rPr lang="en-US" dirty="0"/>
              <a:t> Earn page</a:t>
            </a:r>
          </a:p>
          <a:p>
            <a:pPr lvl="0"/>
            <a:r>
              <a:rPr lang="en-US" dirty="0"/>
              <a:t>Access to email support to the </a:t>
            </a:r>
            <a:r>
              <a:rPr lang="en-US" dirty="0" err="1"/>
              <a:t>Points.com</a:t>
            </a:r>
            <a:r>
              <a:rPr lang="en-US" dirty="0"/>
              <a:t> user base</a:t>
            </a:r>
          </a:p>
          <a:p>
            <a:pPr lvl="0"/>
            <a:r>
              <a:rPr lang="en-US" dirty="0"/>
              <a:t>Ad placement on </a:t>
            </a:r>
            <a:r>
              <a:rPr lang="en-US" dirty="0" err="1"/>
              <a:t>Points.com</a:t>
            </a:r>
            <a:endParaRPr lang="en-US" dirty="0"/>
          </a:p>
          <a:p>
            <a:pPr lvl="0"/>
            <a:r>
              <a:rPr lang="en-US" dirty="0"/>
              <a:t>Partner support in placements and emails</a:t>
            </a:r>
          </a:p>
          <a:p>
            <a:pPr lvl="0"/>
            <a:r>
              <a:rPr lang="en-US" dirty="0"/>
              <a:t>Banner support for your site with official loyalty program logos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124" y="326831"/>
            <a:ext cx="8229600" cy="1824529"/>
          </a:xfrm>
        </p:spPr>
        <p:txBody>
          <a:bodyPr/>
          <a:lstStyle/>
          <a:p>
            <a:r>
              <a:rPr lang="en-US" sz="2800" dirty="0" smtClean="0">
                <a:latin typeface="Gotham Book" pitchFamily="2" charset="0"/>
              </a:rPr>
              <a:t>We’re dedicated to working with merchants to promote their online stores and help their customers earn points/miles.</a:t>
            </a:r>
            <a:endParaRPr lang="en-CA" sz="2800" dirty="0">
              <a:latin typeface="Gotham Book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844" y="2359628"/>
            <a:ext cx="780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36467"/>
                </a:solidFill>
                <a:latin typeface="Gotham Bold"/>
              </a:rPr>
              <a:t>As part of the </a:t>
            </a:r>
            <a:r>
              <a:rPr lang="en-US" dirty="0" err="1">
                <a:solidFill>
                  <a:srgbClr val="636467"/>
                </a:solidFill>
                <a:latin typeface="Gotham Bold"/>
              </a:rPr>
              <a:t>Points.com</a:t>
            </a:r>
            <a:r>
              <a:rPr lang="en-US" dirty="0">
                <a:solidFill>
                  <a:srgbClr val="636467"/>
                </a:solidFill>
                <a:latin typeface="Gotham Bold"/>
              </a:rPr>
              <a:t> for </a:t>
            </a:r>
            <a:r>
              <a:rPr lang="en-US" dirty="0" err="1">
                <a:solidFill>
                  <a:srgbClr val="636467"/>
                </a:solidFill>
                <a:latin typeface="Gotham Bold"/>
              </a:rPr>
              <a:t>Magento</a:t>
            </a:r>
            <a:r>
              <a:rPr lang="en-US" dirty="0">
                <a:solidFill>
                  <a:srgbClr val="636467"/>
                </a:solidFill>
                <a:latin typeface="Gotham Bold"/>
              </a:rPr>
              <a:t> program, you’ll get: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9791" y="1836004"/>
            <a:ext cx="8150346" cy="1588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902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6" y="2542004"/>
            <a:ext cx="8229600" cy="1143000"/>
          </a:xfrm>
        </p:spPr>
        <p:txBody>
          <a:bodyPr/>
          <a:lstStyle/>
          <a:p>
            <a:r>
              <a:rPr lang="en-US" dirty="0"/>
              <a:t>	What you should know about </a:t>
            </a:r>
            <a:r>
              <a:rPr lang="en-US" dirty="0" err="1"/>
              <a:t>Points.com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88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143" y="2857500"/>
            <a:ext cx="9087375" cy="1143000"/>
          </a:xfrm>
        </p:spPr>
        <p:txBody>
          <a:bodyPr/>
          <a:lstStyle/>
          <a:p>
            <a:r>
              <a:rPr lang="en-US" sz="4000" dirty="0"/>
              <a:t>	The Booming Business of </a:t>
            </a:r>
            <a:r>
              <a:rPr lang="en-US" sz="4000" dirty="0" smtClean="0"/>
              <a:t>Loyalty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32483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6932" y="2462400"/>
            <a:ext cx="7142897" cy="3736177"/>
          </a:xfrm>
        </p:spPr>
        <p:txBody>
          <a:bodyPr>
            <a:normAutofit fontScale="55000" lnSpcReduction="20000"/>
          </a:bodyPr>
          <a:lstStyle/>
          <a:p>
            <a:r>
              <a:rPr lang="en-CA" dirty="0" smtClean="0"/>
              <a:t>Launched in 2000</a:t>
            </a:r>
          </a:p>
          <a:p>
            <a:r>
              <a:rPr lang="en-CA" dirty="0" smtClean="0"/>
              <a:t>Listed on the NASDAQ (PCOM) and the TSX (PTS). </a:t>
            </a:r>
          </a:p>
          <a:p>
            <a:pPr lvl="0"/>
            <a:r>
              <a:rPr lang="en-CA" dirty="0" smtClean="0"/>
              <a:t>Global leader in reward currency management, providing multiple </a:t>
            </a:r>
            <a:r>
              <a:rPr lang="en-CA" dirty="0" err="1" smtClean="0"/>
              <a:t>eCommerce</a:t>
            </a:r>
            <a:r>
              <a:rPr lang="en-CA" dirty="0" smtClean="0"/>
              <a:t> and technology solutions to the world's leading loyalty brands.</a:t>
            </a:r>
            <a:endParaRPr lang="en-US" dirty="0" smtClean="0"/>
          </a:p>
          <a:p>
            <a:r>
              <a:rPr lang="en-CA" dirty="0" smtClean="0"/>
              <a:t>Enhances loyalty program consumer offerings and back-end operations for more than fifty partners worldwide.</a:t>
            </a:r>
          </a:p>
          <a:p>
            <a:pPr lvl="0"/>
            <a:r>
              <a:rPr lang="en-CA" dirty="0" smtClean="0"/>
              <a:t>Deliver more than $300 million in additional revenue for our partners each year.</a:t>
            </a:r>
          </a:p>
          <a:p>
            <a:pPr lvl="0"/>
            <a:endParaRPr lang="en-US" dirty="0" smtClean="0"/>
          </a:p>
          <a:p>
            <a:pPr algn="ctr">
              <a:buNone/>
            </a:pPr>
            <a:r>
              <a:rPr lang="en-CA" b="1" dirty="0" smtClean="0"/>
              <a:t>Our experience means our partners benefit from a larger perspective on loyalty.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124" y="253358"/>
            <a:ext cx="8229600" cy="1257300"/>
          </a:xfrm>
        </p:spPr>
        <p:txBody>
          <a:bodyPr/>
          <a:lstStyle/>
          <a:p>
            <a:r>
              <a:rPr lang="en-US" sz="3200" dirty="0">
                <a:latin typeface="Gotham Book" pitchFamily="2" charset="0"/>
              </a:rPr>
              <a:t>A market leader in loyalty, you can be sure that by partnering with </a:t>
            </a:r>
            <a:r>
              <a:rPr lang="en-US" sz="3200" dirty="0" err="1">
                <a:latin typeface="Gotham Book" pitchFamily="2" charset="0"/>
              </a:rPr>
              <a:t>Points.com</a:t>
            </a:r>
            <a:r>
              <a:rPr lang="en-US" sz="3200" dirty="0">
                <a:latin typeface="Gotham Book" pitchFamily="2" charset="0"/>
              </a:rPr>
              <a:t>, your business will benefit.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46932" y="197856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265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080"/>
            <a:ext cx="8229600" cy="1143000"/>
          </a:xfrm>
        </p:spPr>
        <p:txBody>
          <a:bodyPr/>
          <a:lstStyle/>
          <a:p>
            <a:r>
              <a:rPr lang="en-US" sz="9200" dirty="0" smtClean="0"/>
              <a:t>Thank You!</a:t>
            </a:r>
            <a:endParaRPr lang="en-US" sz="9200" dirty="0"/>
          </a:p>
        </p:txBody>
      </p:sp>
      <p:pic>
        <p:nvPicPr>
          <p:cNvPr id="3" name="Picture 2" descr="pointslogo_horizont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47" y="5374080"/>
            <a:ext cx="2876907" cy="96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587" y="2892324"/>
            <a:ext cx="834121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Gotham Book"/>
                <a:cs typeface="Gotham Book"/>
              </a:rPr>
              <a:t>For more information or to set up Points.com for </a:t>
            </a:r>
            <a:r>
              <a:rPr lang="en-US" sz="2200" dirty="0" err="1" smtClean="0">
                <a:solidFill>
                  <a:schemeClr val="bg1"/>
                </a:solidFill>
                <a:latin typeface="Gotham Book"/>
                <a:cs typeface="Gotham Book"/>
              </a:rPr>
              <a:t>Magento</a:t>
            </a:r>
            <a:r>
              <a:rPr lang="en-US" sz="2200" dirty="0" smtClean="0">
                <a:solidFill>
                  <a:schemeClr val="bg1"/>
                </a:solidFill>
                <a:latin typeface="Gotham Book"/>
                <a:cs typeface="Gotham Book"/>
              </a:rPr>
              <a:t>,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Gotham Book"/>
                <a:cs typeface="Gotham Book"/>
              </a:rPr>
              <a:t>please contact me: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547" y="4043520"/>
            <a:ext cx="3185289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00" dirty="0" smtClean="0">
                <a:solidFill>
                  <a:srgbClr val="44C8F5"/>
                </a:solidFill>
                <a:latin typeface="Gotham Book"/>
                <a:cs typeface="Gotham Book"/>
              </a:rPr>
              <a:t>John Smith</a:t>
            </a:r>
          </a:p>
          <a:p>
            <a:pPr algn="ctr"/>
            <a:r>
              <a:rPr lang="en-US" sz="1900" dirty="0" smtClean="0">
                <a:solidFill>
                  <a:srgbClr val="44C8F5"/>
                </a:solidFill>
                <a:latin typeface="Gotham Book"/>
                <a:cs typeface="Gotham Book"/>
              </a:rPr>
              <a:t>416.555.5555</a:t>
            </a:r>
          </a:p>
          <a:p>
            <a:pPr algn="ctr"/>
            <a:r>
              <a:rPr lang="en-US" sz="1900" dirty="0" err="1" smtClean="0">
                <a:solidFill>
                  <a:srgbClr val="44C8F5"/>
                </a:solidFill>
                <a:latin typeface="Gotham Book"/>
                <a:cs typeface="Gotham Book"/>
              </a:rPr>
              <a:t>John.Smith@gmail.com</a:t>
            </a:r>
            <a:endParaRPr lang="en-US" sz="1900" dirty="0">
              <a:solidFill>
                <a:srgbClr val="44C8F5"/>
              </a:solidFill>
              <a:latin typeface="Gotham Book"/>
              <a:cs typeface="Gotham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4971271" y="-50165000"/>
            <a:ext cx="198501000" cy="539041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77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ints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28" y="0"/>
            <a:ext cx="13659782" cy="90700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123" y="873505"/>
            <a:ext cx="8323588" cy="5821135"/>
          </a:xfrm>
        </p:spPr>
        <p:txBody>
          <a:bodyPr/>
          <a:lstStyle/>
          <a:p>
            <a:r>
              <a:rPr lang="en-US" dirty="0" smtClean="0"/>
              <a:t>In the increasingly competitive e-commerce industry, incentive programs are an integral way to help grow your business.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4313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560532" y="2937600"/>
            <a:ext cx="7167071" cy="196241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Right now there are over 2 billion loyalty program memberships in the US and 120 million in </a:t>
            </a:r>
            <a:r>
              <a:rPr lang="en-US" dirty="0" smtClean="0"/>
              <a:t>Canada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average US household participates in 18 loyalty memberships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252" y="2134842"/>
            <a:ext cx="547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36467"/>
                </a:solidFill>
                <a:latin typeface="Gotham Bold"/>
              </a:rPr>
              <a:t>Extend your reach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6932" y="1738184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536679" y="430301"/>
            <a:ext cx="8229600" cy="1257300"/>
          </a:xfrm>
        </p:spPr>
        <p:txBody>
          <a:bodyPr/>
          <a:lstStyle/>
          <a:p>
            <a:r>
              <a:rPr lang="en-US" sz="3600" spc="-40" dirty="0" smtClean="0"/>
              <a:t>By rewarding </a:t>
            </a:r>
            <a:r>
              <a:rPr lang="en-US" sz="3600" spc="-40" dirty="0" smtClean="0">
                <a:latin typeface="Gotham Book" pitchFamily="2" charset="0"/>
              </a:rPr>
              <a:t>loyalty </a:t>
            </a:r>
            <a:r>
              <a:rPr lang="en-US" sz="3600" spc="-40" dirty="0" smtClean="0"/>
              <a:t>points/miles, you can:</a:t>
            </a:r>
            <a:endParaRPr lang="en-CA" sz="3600" spc="-40" dirty="0"/>
          </a:p>
        </p:txBody>
      </p:sp>
    </p:spTree>
    <p:extLst>
      <p:ext uri="{BB962C8B-B14F-4D97-AF65-F5344CB8AC3E}">
        <p14:creationId xmlns:p14="http://schemas.microsoft.com/office/powerpoint/2010/main" val="25256517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3252" y="2470595"/>
            <a:ext cx="7597663" cy="274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More than 90% of frequent flyers said they would switch to a merchant that offers reward miles</a:t>
            </a:r>
          </a:p>
          <a:p>
            <a:pPr lvl="0"/>
            <a:r>
              <a:rPr lang="en-US" dirty="0"/>
              <a:t>84% of people feel that an online store that offers points/miles would make them more likely to return</a:t>
            </a:r>
          </a:p>
          <a:p>
            <a:pPr lvl="0"/>
            <a:r>
              <a:rPr lang="en-US" dirty="0"/>
              <a:t>78% said that being offered points/miles would make them more likely to complete their purchase</a:t>
            </a:r>
          </a:p>
          <a:p>
            <a:pPr lvl="0"/>
            <a:r>
              <a:rPr lang="en-US" dirty="0"/>
              <a:t>Offering loyalty rewards can increase repeat shopper annual visits by 15-20%</a:t>
            </a:r>
          </a:p>
          <a:p>
            <a:pPr lvl="0"/>
            <a:r>
              <a:rPr lang="en-US" dirty="0"/>
              <a:t>Loyalty program members spend 13% more than non-members</a:t>
            </a:r>
          </a:p>
          <a:p>
            <a:pPr lvl="0"/>
            <a:r>
              <a:rPr lang="en-US" dirty="0"/>
              <a:t>Customers are about 6 times more likely to convert on offers that include airline miles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612" y="1957832"/>
            <a:ext cx="7016750" cy="512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36467"/>
                </a:solidFill>
                <a:latin typeface="Gotham Bold"/>
              </a:rPr>
              <a:t>Attract and retain high-value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839" y="5233986"/>
            <a:ext cx="422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Sources</a:t>
            </a:r>
            <a:r>
              <a:rPr lang="en-US" sz="800" dirty="0" smtClean="0">
                <a:solidFill>
                  <a:srgbClr val="CCCCCC"/>
                </a:solidFill>
                <a:latin typeface="Gotham Book"/>
                <a:cs typeface="Gotham Book"/>
              </a:rPr>
              <a:t>:</a:t>
            </a:r>
            <a:endParaRPr lang="en-US" sz="800" dirty="0">
              <a:solidFill>
                <a:srgbClr val="CCCCCC"/>
              </a:solidFill>
              <a:latin typeface="Gotham Book"/>
              <a:cs typeface="Gotham Book"/>
            </a:endParaRPr>
          </a:p>
          <a:p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Colloquy Loyalty Census, 2011</a:t>
            </a:r>
            <a:b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</a:br>
            <a:r>
              <a:rPr lang="en-US" sz="800" dirty="0" smtClean="0">
                <a:solidFill>
                  <a:srgbClr val="CCCCCC"/>
                </a:solidFill>
                <a:latin typeface="Gotham Book"/>
                <a:cs typeface="Gotham Book"/>
              </a:rPr>
              <a:t>Forrester </a:t>
            </a:r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North American </a:t>
            </a:r>
            <a:r>
              <a:rPr lang="en-US" sz="800" dirty="0" err="1">
                <a:solidFill>
                  <a:srgbClr val="CCCCCC"/>
                </a:solidFill>
                <a:latin typeface="Gotham Book"/>
                <a:cs typeface="Gotham Book"/>
              </a:rPr>
              <a:t>Technographics</a:t>
            </a:r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® Retail Online Survey, Q3 2009 (US)</a:t>
            </a:r>
          </a:p>
          <a:p>
            <a:r>
              <a:rPr lang="en-US" sz="800" dirty="0" err="1">
                <a:solidFill>
                  <a:srgbClr val="CCCCCC"/>
                </a:solidFill>
                <a:latin typeface="Gotham Book"/>
                <a:cs typeface="Gotham Book"/>
              </a:rPr>
              <a:t>Cartera</a:t>
            </a:r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 </a:t>
            </a:r>
            <a:r>
              <a:rPr lang="en-US" sz="800" dirty="0" err="1">
                <a:solidFill>
                  <a:srgbClr val="CCCCCC"/>
                </a:solidFill>
                <a:latin typeface="Gotham Book"/>
                <a:cs typeface="Gotham Book"/>
              </a:rPr>
              <a:t>eCommerce</a:t>
            </a:r>
            <a:endParaRPr lang="en-US" sz="800" dirty="0">
              <a:solidFill>
                <a:srgbClr val="CCCCCC"/>
              </a:solidFill>
              <a:latin typeface="Gotham Book"/>
              <a:cs typeface="Gotham Book"/>
            </a:endParaRPr>
          </a:p>
          <a:p>
            <a:r>
              <a:rPr lang="en-US" sz="800" dirty="0" err="1">
                <a:solidFill>
                  <a:srgbClr val="CCCCCC"/>
                </a:solidFill>
                <a:latin typeface="Gotham Book"/>
                <a:cs typeface="Gotham Book"/>
              </a:rPr>
              <a:t>Points.com</a:t>
            </a:r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 – Point of View Panel, June 2011</a:t>
            </a:r>
          </a:p>
          <a:p>
            <a:r>
              <a:rPr lang="en-US" sz="800" dirty="0" err="1">
                <a:solidFill>
                  <a:srgbClr val="CCCCCC"/>
                </a:solidFill>
                <a:latin typeface="Gotham Book"/>
                <a:cs typeface="Gotham Book"/>
              </a:rPr>
              <a:t>Billeo</a:t>
            </a:r>
            <a:r>
              <a:rPr lang="en-US" sz="800" dirty="0">
                <a:solidFill>
                  <a:srgbClr val="CCCCCC"/>
                </a:solidFill>
                <a:latin typeface="Gotham Book"/>
                <a:cs typeface="Gotham Book"/>
              </a:rPr>
              <a:t>, March 2012</a:t>
            </a:r>
          </a:p>
          <a:p>
            <a:endParaRPr lang="en-US" sz="800" dirty="0">
              <a:solidFill>
                <a:srgbClr val="CCCCCC"/>
              </a:solidFill>
              <a:latin typeface="Gotham Book"/>
              <a:cs typeface="Gotham Book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679" y="430301"/>
            <a:ext cx="8229600" cy="1257300"/>
          </a:xfrm>
        </p:spPr>
        <p:txBody>
          <a:bodyPr/>
          <a:lstStyle/>
          <a:p>
            <a:r>
              <a:rPr lang="en-US" sz="3600" spc="-40" dirty="0" smtClean="0"/>
              <a:t>By rewarding </a:t>
            </a:r>
            <a:r>
              <a:rPr lang="en-US" sz="3600" spc="-40" dirty="0" smtClean="0">
                <a:latin typeface="Gotham Book" pitchFamily="2" charset="0"/>
              </a:rPr>
              <a:t>loyalty </a:t>
            </a:r>
            <a:r>
              <a:rPr lang="en-US" sz="3600" spc="-40" dirty="0" smtClean="0"/>
              <a:t>points/miles, you can:</a:t>
            </a:r>
            <a:endParaRPr lang="en-CA" sz="3600" spc="-4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6932" y="1738184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334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4140"/>
            <a:ext cx="9144000" cy="1143000"/>
          </a:xfrm>
        </p:spPr>
        <p:txBody>
          <a:bodyPr/>
          <a:lstStyle/>
          <a:p>
            <a:r>
              <a:rPr lang="en-US" sz="4800" dirty="0"/>
              <a:t>Introducing </a:t>
            </a:r>
            <a:r>
              <a:rPr lang="en-US" sz="4800" dirty="0" err="1"/>
              <a:t>Points.com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 err="1"/>
              <a:t>Magento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62705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124" y="431100"/>
            <a:ext cx="8251525" cy="1132290"/>
          </a:xfrm>
        </p:spPr>
        <p:txBody>
          <a:bodyPr/>
          <a:lstStyle/>
          <a:p>
            <a:r>
              <a:rPr lang="en-US" sz="3200" dirty="0">
                <a:latin typeface="Gotham Book" pitchFamily="2" charset="0"/>
              </a:rPr>
              <a:t>Increase conversion. </a:t>
            </a:r>
            <a:r>
              <a:rPr lang="en-US" sz="3200" dirty="0" smtClean="0">
                <a:latin typeface="Gotham Book" pitchFamily="2" charset="0"/>
              </a:rPr>
              <a:t>Drive </a:t>
            </a:r>
            <a:r>
              <a:rPr lang="en-US" sz="3200" dirty="0">
                <a:latin typeface="Gotham Book" pitchFamily="2" charset="0"/>
              </a:rPr>
              <a:t>more sales. </a:t>
            </a:r>
            <a:r>
              <a:rPr lang="en-US" sz="3200" dirty="0" smtClean="0">
                <a:latin typeface="Gotham Book" pitchFamily="2" charset="0"/>
              </a:rPr>
              <a:t/>
            </a:r>
            <a:br>
              <a:rPr lang="en-US" sz="3200" dirty="0" smtClean="0">
                <a:latin typeface="Gotham Book" pitchFamily="2" charset="0"/>
              </a:rPr>
            </a:br>
            <a:r>
              <a:rPr lang="en-US" sz="3200" dirty="0" smtClean="0">
                <a:latin typeface="Gotham Book" pitchFamily="2" charset="0"/>
              </a:rPr>
              <a:t>Grow your business.</a:t>
            </a:r>
            <a:endParaRPr lang="en-US" sz="3200" dirty="0">
              <a:latin typeface="Gotham Book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6932" y="163296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254977" y="2669008"/>
            <a:ext cx="7549187" cy="206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44C8F5"/>
              </a:buCl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2" charset="0"/>
              </a:rPr>
              <a:t>	For the first time ever, online merchants can offer their customers points/miles from the biggest loyalty programs in the world.  It is now possible to reward customers with the points/miles that they already collect and value which has proven to drive increased basket size and purchase frequency.</a:t>
            </a:r>
          </a:p>
          <a:p>
            <a:pPr marL="342900" lvl="0" indent="-342900">
              <a:spcBef>
                <a:spcPct val="20000"/>
              </a:spcBef>
              <a:buClr>
                <a:srgbClr val="44C8F5"/>
              </a:buClr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otham Book" pitchFamily="2" charset="0"/>
            </a:endParaRPr>
          </a:p>
          <a:p>
            <a:pPr marL="360363" lvl="0">
              <a:spcBef>
                <a:spcPct val="20000"/>
              </a:spcBef>
              <a:buClr>
                <a:srgbClr val="44C8F5"/>
              </a:buCl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2" charset="0"/>
              </a:rPr>
              <a:t>Points.com is an innovative and completely unique solution that can be set up easily and tailored to every online merchant’s business.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145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629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6" name="Picture 5" descr="image_solutionPartners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43" y="2915475"/>
            <a:ext cx="6350000" cy="32512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29124" y="431100"/>
            <a:ext cx="8251525" cy="1132290"/>
          </a:xfrm>
        </p:spPr>
        <p:txBody>
          <a:bodyPr/>
          <a:lstStyle/>
          <a:p>
            <a:r>
              <a:rPr lang="en-US" sz="3200" dirty="0">
                <a:latin typeface="Gotham Book" pitchFamily="2" charset="0"/>
              </a:rPr>
              <a:t>Increase conversion. </a:t>
            </a:r>
            <a:r>
              <a:rPr lang="en-US" sz="3200" dirty="0" smtClean="0">
                <a:latin typeface="Gotham Book" pitchFamily="2" charset="0"/>
              </a:rPr>
              <a:t>Drive </a:t>
            </a:r>
            <a:r>
              <a:rPr lang="en-US" sz="3200" dirty="0">
                <a:latin typeface="Gotham Book" pitchFamily="2" charset="0"/>
              </a:rPr>
              <a:t>more sales. </a:t>
            </a:r>
            <a:r>
              <a:rPr lang="en-US" sz="3200" dirty="0" smtClean="0">
                <a:latin typeface="Gotham Book" pitchFamily="2" charset="0"/>
              </a:rPr>
              <a:t/>
            </a:r>
            <a:br>
              <a:rPr lang="en-US" sz="3200" dirty="0" smtClean="0">
                <a:latin typeface="Gotham Book" pitchFamily="2" charset="0"/>
              </a:rPr>
            </a:br>
            <a:r>
              <a:rPr lang="en-US" sz="3200" dirty="0" smtClean="0">
                <a:latin typeface="Gotham Book" pitchFamily="2" charset="0"/>
              </a:rPr>
              <a:t>Grow </a:t>
            </a:r>
            <a:r>
              <a:rPr lang="en-US" sz="3200" dirty="0">
                <a:latin typeface="Gotham Book" pitchFamily="2" charset="0"/>
              </a:rPr>
              <a:t>your business</a:t>
            </a:r>
            <a:r>
              <a:rPr lang="en-US" sz="3200" dirty="0" smtClean="0">
                <a:latin typeface="Gotham Book" pitchFamily="2" charset="0"/>
              </a:rPr>
              <a:t>.</a:t>
            </a:r>
            <a:endParaRPr lang="en-US" sz="3200" dirty="0">
              <a:latin typeface="Gotham Book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6932" y="1632960"/>
            <a:ext cx="7744231" cy="0"/>
          </a:xfrm>
          <a:prstGeom prst="line">
            <a:avLst/>
          </a:prstGeom>
          <a:ln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/>
        </p:nvSpPr>
        <p:spPr>
          <a:xfrm>
            <a:off x="529124" y="1833768"/>
            <a:ext cx="7549187" cy="2067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2" charset="0"/>
              </a:rPr>
              <a:t>Your customers can choose points/miles from some of the world’s biggest loyalty programs with over 200 million  active users combined.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2" charset="0"/>
              </a:rPr>
              <a:t> 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441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180"/>
            <a:ext cx="8229600" cy="1143000"/>
          </a:xfrm>
        </p:spPr>
        <p:txBody>
          <a:bodyPr/>
          <a:lstStyle/>
          <a:p>
            <a:r>
              <a:rPr lang="en-US" dirty="0"/>
              <a:t>The Many Benefits of </a:t>
            </a:r>
            <a:r>
              <a:rPr lang="en-US" dirty="0" err="1"/>
              <a:t>Points.com</a:t>
            </a:r>
            <a:r>
              <a:rPr lang="en-US" dirty="0"/>
              <a:t> for </a:t>
            </a:r>
            <a:r>
              <a:rPr lang="en-US" dirty="0" err="1" smtClean="0"/>
              <a:t>Magento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935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717</Words>
  <Application>Microsoft Macintosh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Gotham ExtraLight</vt:lpstr>
      <vt:lpstr>Gotham Book</vt:lpstr>
      <vt:lpstr>Gotham Bold</vt:lpstr>
      <vt:lpstr>Calibri</vt:lpstr>
      <vt:lpstr>Office Theme</vt:lpstr>
      <vt:lpstr>PowerPoint Presentation</vt:lpstr>
      <vt:lpstr> The Booming Business of Loyalty</vt:lpstr>
      <vt:lpstr>In the increasingly competitive e-commerce industry, incentive programs are an integral way to help grow your business.</vt:lpstr>
      <vt:lpstr>By rewarding loyalty points/miles, you can:</vt:lpstr>
      <vt:lpstr>By rewarding loyalty points/miles, you can:</vt:lpstr>
      <vt:lpstr>Introducing Points.com  for Magento</vt:lpstr>
      <vt:lpstr>Increase conversion. Drive more sales.  Grow your business.</vt:lpstr>
      <vt:lpstr>Increase conversion. Drive more sales.  Grow your business.</vt:lpstr>
      <vt:lpstr>The Many Benefits of Points.com for Magento</vt:lpstr>
      <vt:lpstr>In addition to the ease of set up, with Points.com for Magento, you can:</vt:lpstr>
      <vt:lpstr>How Points.com  for Magento works</vt:lpstr>
      <vt:lpstr>Exceptionally easy to set up, Points.com for Magento is a robust incentive program unlike any other available. </vt:lpstr>
      <vt:lpstr>Exceptionally easy to set up, Points.com for Magento is a robust incentive program unlike any other available. </vt:lpstr>
      <vt:lpstr>Points.com for Magento in Action</vt:lpstr>
      <vt:lpstr>Points.com integrates directly into your existing merchandizing and checkout flow</vt:lpstr>
      <vt:lpstr>Redemption is simple and automated – an auto e-mail is sent to the purchaser and they choose their favorite loyalty program</vt:lpstr>
      <vt:lpstr>Marketing Opportunities  for Merchants</vt:lpstr>
      <vt:lpstr>We’re dedicated to working with merchants to promote their online stores and help their customers earn points/miles.</vt:lpstr>
      <vt:lpstr> What you should know about Points.com</vt:lpstr>
      <vt:lpstr>A market leader in loyalty, you can be sure that by partnering with Points.com, your business will benefit.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Flaig</dc:creator>
  <cp:lastModifiedBy>R G</cp:lastModifiedBy>
  <cp:revision>98</cp:revision>
  <cp:lastPrinted>2012-09-13T15:08:14Z</cp:lastPrinted>
  <dcterms:created xsi:type="dcterms:W3CDTF">2012-09-13T20:12:19Z</dcterms:created>
  <dcterms:modified xsi:type="dcterms:W3CDTF">2012-10-25T13:04:31Z</dcterms:modified>
</cp:coreProperties>
</file>